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7"/>
  </p:notesMasterIdLst>
  <p:sldIdLst>
    <p:sldId id="256" r:id="rId2"/>
    <p:sldId id="261" r:id="rId3"/>
    <p:sldId id="257" r:id="rId4"/>
    <p:sldId id="306" r:id="rId5"/>
    <p:sldId id="267" r:id="rId6"/>
    <p:sldId id="275" r:id="rId7"/>
    <p:sldId id="276" r:id="rId8"/>
    <p:sldId id="259" r:id="rId9"/>
    <p:sldId id="289" r:id="rId10"/>
    <p:sldId id="260" r:id="rId11"/>
    <p:sldId id="300" r:id="rId12"/>
    <p:sldId id="301" r:id="rId13"/>
    <p:sldId id="307" r:id="rId14"/>
    <p:sldId id="291" r:id="rId15"/>
    <p:sldId id="292" r:id="rId16"/>
    <p:sldId id="293" r:id="rId17"/>
    <p:sldId id="266" r:id="rId18"/>
    <p:sldId id="262" r:id="rId19"/>
    <p:sldId id="290" r:id="rId20"/>
    <p:sldId id="264" r:id="rId21"/>
    <p:sldId id="273" r:id="rId22"/>
    <p:sldId id="308" r:id="rId23"/>
    <p:sldId id="263" r:id="rId24"/>
    <p:sldId id="309" r:id="rId25"/>
    <p:sldId id="294" r:id="rId26"/>
    <p:sldId id="265" r:id="rId27"/>
    <p:sldId id="298" r:id="rId28"/>
    <p:sldId id="268" r:id="rId29"/>
    <p:sldId id="270" r:id="rId30"/>
    <p:sldId id="304" r:id="rId31"/>
    <p:sldId id="295" r:id="rId32"/>
    <p:sldId id="280" r:id="rId33"/>
    <p:sldId id="271" r:id="rId34"/>
    <p:sldId id="281" r:id="rId35"/>
    <p:sldId id="311" r:id="rId36"/>
    <p:sldId id="310" r:id="rId37"/>
    <p:sldId id="279" r:id="rId38"/>
    <p:sldId id="296" r:id="rId39"/>
    <p:sldId id="283" r:id="rId40"/>
    <p:sldId id="284" r:id="rId41"/>
    <p:sldId id="286" r:id="rId42"/>
    <p:sldId id="287" r:id="rId43"/>
    <p:sldId id="288" r:id="rId44"/>
    <p:sldId id="297" r:id="rId45"/>
    <p:sldId id="312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9" d="100"/>
          <a:sy n="79" d="100"/>
        </p:scale>
        <p:origin x="-8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FDB09-BB16-4004-8E9F-978215C04AAD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B8D42-858C-435D-8A49-7F8C2E3513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B8D42-858C-435D-8A49-7F8C2E3513C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B8D42-858C-435D-8A49-7F8C2E3513C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89C8-670F-4691-8BF2-905341ED3F4C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91CCCE-A223-4008-A79C-F65F094F60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89C8-670F-4691-8BF2-905341ED3F4C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CCCE-A223-4008-A79C-F65F094F60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89C8-670F-4691-8BF2-905341ED3F4C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CCCE-A223-4008-A79C-F65F094F60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6289C8-670F-4691-8BF2-905341ED3F4C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091CCCE-A223-4008-A79C-F65F094F60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89C8-670F-4691-8BF2-905341ED3F4C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CCCE-A223-4008-A79C-F65F094F60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89C8-670F-4691-8BF2-905341ED3F4C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CCCE-A223-4008-A79C-F65F094F60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CCCE-A223-4008-A79C-F65F094F60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89C8-670F-4691-8BF2-905341ED3F4C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89C8-670F-4691-8BF2-905341ED3F4C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CCCE-A223-4008-A79C-F65F094F60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89C8-670F-4691-8BF2-905341ED3F4C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CCCE-A223-4008-A79C-F65F094F60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6289C8-670F-4691-8BF2-905341ED3F4C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091CCCE-A223-4008-A79C-F65F094F60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89C8-670F-4691-8BF2-905341ED3F4C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91CCCE-A223-4008-A79C-F65F094F60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66289C8-670F-4691-8BF2-905341ED3F4C}" type="datetimeFigureOut">
              <a:rPr lang="en-US" smtClean="0"/>
              <a:pPr/>
              <a:t>10/20/2009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091CCCE-A223-4008-A79C-F65F094F60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Pickett’s Charge</a:t>
            </a:r>
            <a:br>
              <a:rPr lang="en-US" sz="6000" dirty="0" smtClean="0"/>
            </a:br>
            <a:r>
              <a:rPr lang="en-US" sz="2800" dirty="0" smtClean="0"/>
              <a:t>R. Lawrence Comstock</a:t>
            </a:r>
            <a:br>
              <a:rPr lang="en-US" sz="2800" dirty="0" smtClean="0"/>
            </a:br>
            <a:r>
              <a:rPr lang="en-US" sz="2800" dirty="0" smtClean="0"/>
              <a:t>SBCWRT</a:t>
            </a:r>
            <a:br>
              <a:rPr lang="en-US" sz="2800" dirty="0" smtClean="0"/>
            </a:br>
            <a:r>
              <a:rPr lang="en-US" sz="2800" dirty="0" smtClean="0"/>
              <a:t>October  27, 2009</a:t>
            </a:r>
            <a:endParaRPr 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Pickett, Pettigrew and Trimble Divisions Form for the Charge</a:t>
            </a:r>
            <a:endParaRPr lang="en-US" dirty="0"/>
          </a:p>
        </p:txBody>
      </p:sp>
      <p:pic>
        <p:nvPicPr>
          <p:cNvPr id="5" name="Content Placeholder 4" descr="CCF080420090_00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1822" y="1524000"/>
            <a:ext cx="3520355" cy="4572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Spangler’s Lane-Separates Garnett and Kemper Brigades</a:t>
            </a:r>
            <a:endParaRPr lang="en-US" dirty="0"/>
          </a:p>
        </p:txBody>
      </p:sp>
      <p:pic>
        <p:nvPicPr>
          <p:cNvPr id="6" name="Content Placeholder 5" descr="IMG_00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0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518" y="1524000"/>
            <a:ext cx="6810963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Point of Woods-Separates Pickett and Pettigrew Divisions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0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Kemper’s Brigade Position in Swale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I09302009_00000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7211" y="1524000"/>
            <a:ext cx="6329578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 Longstreet and General Pickett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F10022009_00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1822" y="1524000"/>
            <a:ext cx="3520355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James Johnston Pettigrew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F10022009_0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4065" y="1524000"/>
            <a:ext cx="5935870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Isaac Trimble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Pickett						3 Brigades</a:t>
            </a:r>
          </a:p>
          <a:p>
            <a:r>
              <a:rPr lang="en-US" dirty="0" smtClean="0"/>
              <a:t>Pettigrew (Heath wounded on 1</a:t>
            </a:r>
            <a:r>
              <a:rPr lang="en-US" baseline="30000" dirty="0" smtClean="0"/>
              <a:t>st</a:t>
            </a:r>
            <a:r>
              <a:rPr lang="en-US" dirty="0" smtClean="0"/>
              <a:t> Day)	4Brigades</a:t>
            </a:r>
          </a:p>
          <a:p>
            <a:r>
              <a:rPr lang="en-US" dirty="0" smtClean="0"/>
              <a:t>Trimble (substituting for  Pender)		2Brigades</a:t>
            </a:r>
          </a:p>
          <a:p>
            <a:r>
              <a:rPr lang="en-US" dirty="0" smtClean="0"/>
              <a:t>Pickett						6000 men</a:t>
            </a:r>
          </a:p>
          <a:p>
            <a:r>
              <a:rPr lang="en-US" dirty="0" smtClean="0"/>
              <a:t>Pettigrew and Trimble				6500 men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Brigades in Charge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Confederate Artillery Barrage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25908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Objective to silence Union guns in center of Union line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170 guns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</p:txBody>
      </p:sp>
      <p:pic>
        <p:nvPicPr>
          <p:cNvPr id="6" name="Content Placeholder 5" descr="CCF080420090_0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5800" y="1600200"/>
            <a:ext cx="3521992" cy="4572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F09102009_00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2845" y="1524000"/>
            <a:ext cx="5498310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Colonel Alexander and General Longstreet Directing Artillery Barrage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ttle_of_gettysburg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3200" y="1524000"/>
            <a:ext cx="3586820" cy="4572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Overall View of the Three-Day Battle of Gettysburg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F080420090_0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1524000"/>
            <a:ext cx="3511477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Union Artillery Response to Pickett’s Charge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Union Artillery Positions</a:t>
            </a:r>
            <a:endParaRPr lang="en-US" dirty="0"/>
          </a:p>
        </p:txBody>
      </p:sp>
      <p:pic>
        <p:nvPicPr>
          <p:cNvPr id="6" name="Content Placeholder 5" descr="CCF10032009_000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77757" y="1524000"/>
            <a:ext cx="2988485" cy="4572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0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518" y="1524000"/>
            <a:ext cx="6810963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McGilvery’s</a:t>
            </a:r>
            <a:r>
              <a:rPr lang="en-US" dirty="0" smtClean="0"/>
              <a:t> Battery Position viewed from Little Round Top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F08042009_0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24400" y="1600200"/>
            <a:ext cx="3511477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752600"/>
            <a:ext cx="3276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400 yards spacing between  Pickett and Pettigrew/Trimble Divisions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Pettigrew attacked straight ahead. Fry on right-flank was “Brigade of  Direction”.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Pickett’s Division moved toward the left.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Copse of Trees </a:t>
            </a:r>
            <a:r>
              <a:rPr lang="en-US" smtClean="0"/>
              <a:t>and “The </a:t>
            </a:r>
            <a:r>
              <a:rPr lang="en-US" dirty="0" smtClean="0"/>
              <a:t>Angle” dividing line between Pickett and Pettigrew/Trimble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0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3619" y="1524000"/>
            <a:ext cx="6096762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Pickett’s Charge Starts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F10022009_0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1822" y="1524000"/>
            <a:ext cx="3520355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Brigadier General Henry Hunt-Chief of Artillery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Emmitsburg</a:t>
            </a:r>
            <a:r>
              <a:rPr lang="en-US" dirty="0" smtClean="0"/>
              <a:t> Road Fences –a Major Obstacle</a:t>
            </a:r>
            <a:endParaRPr lang="en-US" dirty="0"/>
          </a:p>
        </p:txBody>
      </p:sp>
      <p:pic>
        <p:nvPicPr>
          <p:cNvPr id="5" name="Content Placeholder 4" descr="DSC_0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518" y="1524000"/>
            <a:ext cx="6810963" cy="4572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F08042009_0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6261" y="1524000"/>
            <a:ext cx="3511477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Pickett Masses at Union Center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Envelopment</a:t>
            </a:r>
            <a:endParaRPr lang="en-US" dirty="0"/>
          </a:p>
        </p:txBody>
      </p:sp>
      <p:pic>
        <p:nvPicPr>
          <p:cNvPr id="5" name="Content Placeholder 4" descr="CCF08042009_0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2885" y="1524000"/>
            <a:ext cx="3518230" cy="4572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F08042009_0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6261" y="1524000"/>
            <a:ext cx="3511477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 Water Mark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Army of Northern Virginia breached Army of the Potomac’s defensive Line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Lower Culp’s Hill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Devil’s Den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Peach Orchard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Wright’s Brigade had reached the center of Cemetery Ridge</a:t>
            </a:r>
          </a:p>
          <a:p>
            <a:pPr lvl="1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Second Days Fighting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0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518" y="1524000"/>
            <a:ext cx="6810963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Angle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three Brigadiers</a:t>
            </a:r>
          </a:p>
          <a:p>
            <a:r>
              <a:rPr lang="en-US" dirty="0" smtClean="0"/>
              <a:t>Thirteen Colonels (eight killed, five wounded)</a:t>
            </a:r>
          </a:p>
          <a:p>
            <a:r>
              <a:rPr lang="en-US" dirty="0" smtClean="0"/>
              <a:t>Of thirty five officers above Captain, one came back unhurt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Officer Casualties in Pickett’s Division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F09102009_00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19744"/>
            <a:ext cx="8229600" cy="438051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 Water Mark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 Armistead at High- Water Mark</a:t>
            </a:r>
            <a:endParaRPr lang="en-US" dirty="0"/>
          </a:p>
        </p:txBody>
      </p:sp>
      <p:pic>
        <p:nvPicPr>
          <p:cNvPr id="6" name="Content Placeholder 5" descr="CCF09102009_0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02327" y="1524000"/>
            <a:ext cx="6939346" cy="4572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F09152009_00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8679" y="1524000"/>
            <a:ext cx="5946642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Garnett at High-Water Mark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F08042009_0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6261" y="1524000"/>
            <a:ext cx="3511477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Cadmus Wilcox and David Lang’s Brigades Attack and are Repulsed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Confederate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 1 + Day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20,451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21,549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7,077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1,500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27,528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23,049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Casualties in Battle of Gettysburg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Longstreet failed to adequately plan for support on the flanks of the attacking force</a:t>
            </a:r>
          </a:p>
          <a:p>
            <a:endParaRPr lang="en-US" dirty="0" smtClean="0"/>
          </a:p>
          <a:p>
            <a:r>
              <a:rPr lang="en-US" dirty="0" smtClean="0"/>
              <a:t>The artillery preparation was not well designed.</a:t>
            </a:r>
          </a:p>
          <a:p>
            <a:pPr lvl="1"/>
            <a:r>
              <a:rPr lang="en-US" dirty="0" smtClean="0"/>
              <a:t>Not enough enfilading  fire</a:t>
            </a:r>
          </a:p>
          <a:p>
            <a:pPr lvl="1"/>
            <a:r>
              <a:rPr lang="en-US" dirty="0" smtClean="0"/>
              <a:t>Plan for moving the guns forward was not realistic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Insufficient number of troops at point of attack</a:t>
            </a:r>
          </a:p>
          <a:p>
            <a:pPr lvl="1">
              <a:buNone/>
            </a:pPr>
            <a:r>
              <a:rPr lang="en-US" dirty="0" smtClean="0"/>
              <a:t> </a:t>
            </a:r>
          </a:p>
          <a:p>
            <a:r>
              <a:rPr lang="en-US" sz="3600" dirty="0" smtClean="0">
                <a:solidFill>
                  <a:srgbClr val="C00000"/>
                </a:solidFill>
              </a:rPr>
              <a:t>The most important reason was: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Reasons for Failure of Pickett’s Charge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F10022009_0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1822" y="1524000"/>
            <a:ext cx="3520355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Brigadier General Henry Hunt-Chief of Artillery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Maj. General Winfield Scott Hancock</a:t>
            </a:r>
            <a:br>
              <a:rPr lang="en-US" dirty="0" smtClean="0"/>
            </a:br>
            <a:r>
              <a:rPr lang="en-US" dirty="0" smtClean="0"/>
              <a:t>Commander of Center of Union Line</a:t>
            </a:r>
            <a:endParaRPr lang="en-US" dirty="0"/>
          </a:p>
        </p:txBody>
      </p:sp>
      <p:pic>
        <p:nvPicPr>
          <p:cNvPr id="6" name="Content Placeholder 5" descr="CCF09202009_00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5221" y="1524000"/>
            <a:ext cx="5953557" cy="4572000"/>
          </a:xfr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518" y="1524000"/>
            <a:ext cx="6810963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Devil’s Den from Little Round Top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Brig. Gen. Alexander Hays-Commander of Right Flank of 2</a:t>
            </a:r>
            <a:r>
              <a:rPr lang="en-US" baseline="30000" dirty="0" smtClean="0"/>
              <a:t>nd</a:t>
            </a:r>
            <a:r>
              <a:rPr lang="en-US" dirty="0" smtClean="0"/>
              <a:t> Corps Line</a:t>
            </a:r>
            <a:endParaRPr lang="en-US" dirty="0"/>
          </a:p>
        </p:txBody>
      </p:sp>
      <p:pic>
        <p:nvPicPr>
          <p:cNvPr id="6" name="Content Placeholder 5" descr="CCF09202009_000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920" y="1524000"/>
            <a:ext cx="5948160" cy="4572000"/>
          </a:xfrm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Brig. Gen. Alexander Webb-Brigade Commander in Center of Union Line</a:t>
            </a:r>
            <a:endParaRPr lang="en-US" dirty="0"/>
          </a:p>
        </p:txBody>
      </p:sp>
      <p:pic>
        <p:nvPicPr>
          <p:cNvPr id="6" name="Content Placeholder 5" descr="CCF09202009_0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2559" y="1524000"/>
            <a:ext cx="3518881" cy="4572000"/>
          </a:xfrm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Brig. Gen. George </a:t>
            </a:r>
            <a:r>
              <a:rPr lang="en-US" dirty="0" err="1" smtClean="0"/>
              <a:t>Stannard</a:t>
            </a:r>
            <a:r>
              <a:rPr lang="en-US" dirty="0" smtClean="0"/>
              <a:t>-Brigade Commander at Far Left Flank</a:t>
            </a:r>
            <a:endParaRPr lang="en-US" dirty="0"/>
          </a:p>
        </p:txBody>
      </p:sp>
      <p:pic>
        <p:nvPicPr>
          <p:cNvPr id="6" name="Content Placeholder 5" descr="CCF09202009_0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2193" y="1524000"/>
            <a:ext cx="3519613" cy="4572000"/>
          </a:xfrm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F09202009_0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8334" y="1524000"/>
            <a:ext cx="5907332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Pickett came close to breaching the Union line at the Angle and if adequate support had been present there could have been a serious splitting of the Union line</a:t>
            </a:r>
          </a:p>
          <a:p>
            <a:r>
              <a:rPr lang="en-US" dirty="0" smtClean="0"/>
              <a:t>However, the Charge was doomed from the start because Meade had strong reserves available to stop the breach (VI Corps-the largest corps in the army)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Could Pickett’s Charge have Succeeded?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Move around Union left flank and attack from the rear</a:t>
            </a:r>
          </a:p>
          <a:p>
            <a:endParaRPr lang="en-US" dirty="0" smtClean="0"/>
          </a:p>
          <a:p>
            <a:r>
              <a:rPr lang="en-US" dirty="0" smtClean="0"/>
              <a:t>Continue to attack flanks of Union forces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Attack the Union center</a:t>
            </a:r>
          </a:p>
          <a:p>
            <a:endParaRPr lang="en-US" dirty="0" smtClean="0"/>
          </a:p>
          <a:p>
            <a:r>
              <a:rPr lang="en-US" dirty="0" smtClean="0"/>
              <a:t>Retreat and return to Virginia with supplies gathered in Pennsylvania</a:t>
            </a:r>
          </a:p>
          <a:p>
            <a:endParaRPr lang="en-US" dirty="0" smtClean="0"/>
          </a:p>
          <a:p>
            <a:r>
              <a:rPr lang="en-US" dirty="0" smtClean="0"/>
              <a:t>Move from Gettysburg and assume a defensive position in Maryland  (Longstreet)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 Lee’s Alternatives for the Third Day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2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518" y="1524000"/>
            <a:ext cx="6810963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Wright’s Brigade (Anderson’s Division, Hills Corps) Breached Union Line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Far from base of supplies in Virginia</a:t>
            </a:r>
          </a:p>
          <a:p>
            <a:endParaRPr lang="en-US" dirty="0" smtClean="0"/>
          </a:p>
          <a:p>
            <a:r>
              <a:rPr lang="en-US" dirty="0" smtClean="0"/>
              <a:t>Enough artillery ammunition for one major battle</a:t>
            </a:r>
          </a:p>
          <a:p>
            <a:endParaRPr lang="en-US" dirty="0" smtClean="0"/>
          </a:p>
          <a:p>
            <a:r>
              <a:rPr lang="en-US" dirty="0" smtClean="0"/>
              <a:t>Important positions  seized on Union flanks but attacks were not ”in concert”</a:t>
            </a:r>
          </a:p>
          <a:p>
            <a:endParaRPr lang="en-US" dirty="0" smtClean="0"/>
          </a:p>
          <a:p>
            <a:r>
              <a:rPr lang="en-US" dirty="0" smtClean="0"/>
              <a:t>Major losses in men (20,000 total). One fresh division</a:t>
            </a:r>
          </a:p>
          <a:p>
            <a:pPr>
              <a:buNone/>
            </a:pPr>
            <a:r>
              <a:rPr lang="en-US" dirty="0" smtClean="0"/>
              <a:t> (Pickett in I Corps)</a:t>
            </a:r>
          </a:p>
          <a:p>
            <a:endParaRPr lang="en-US" dirty="0" smtClean="0"/>
          </a:p>
          <a:p>
            <a:r>
              <a:rPr lang="en-US" dirty="0" smtClean="0"/>
              <a:t>Strong desire to achieve a major  victory in North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Status of the Army of Northern Virginia at end of Second Days Battle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Move around Union left flank and attack from the rear</a:t>
            </a:r>
          </a:p>
          <a:p>
            <a:endParaRPr lang="en-US" dirty="0" smtClean="0"/>
          </a:p>
          <a:p>
            <a:r>
              <a:rPr lang="en-US" dirty="0" smtClean="0"/>
              <a:t>Continue to attack flanks of Union forces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Attack the Union center</a:t>
            </a:r>
          </a:p>
          <a:p>
            <a:endParaRPr lang="en-US" dirty="0" smtClean="0"/>
          </a:p>
          <a:p>
            <a:r>
              <a:rPr lang="en-US" dirty="0" smtClean="0"/>
              <a:t>Retreat and return to Virginia with supplies gathered in Pennsylvania</a:t>
            </a:r>
          </a:p>
          <a:p>
            <a:endParaRPr lang="en-US" dirty="0" smtClean="0"/>
          </a:p>
          <a:p>
            <a:r>
              <a:rPr lang="en-US" dirty="0" smtClean="0"/>
              <a:t>Move from Gettysburg and assume a defensive position in Maryland  (Longstreet)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 Lee’s Alternatives for the Third Day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Early morning battle on Lower Culp’s Hill forced Lee to abandon plan for coordinated attack in center and Confederate left flank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Bring Forward Pickett’s Division of Longstreet’s 1</a:t>
            </a:r>
            <a:r>
              <a:rPr lang="en-US" baseline="30000" dirty="0" smtClean="0"/>
              <a:t>st</a:t>
            </a:r>
            <a:r>
              <a:rPr lang="en-US" dirty="0" smtClean="0"/>
              <a:t> Corps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Pickett (1</a:t>
            </a:r>
            <a:r>
              <a:rPr lang="en-US" baseline="30000" dirty="0" smtClean="0"/>
              <a:t>st</a:t>
            </a:r>
            <a:r>
              <a:rPr lang="en-US" dirty="0" smtClean="0"/>
              <a:t> Corps), Pettigrew and Trimble (both from 3</a:t>
            </a:r>
            <a:r>
              <a:rPr lang="en-US" baseline="30000" dirty="0" smtClean="0"/>
              <a:t>rd</a:t>
            </a:r>
            <a:r>
              <a:rPr lang="en-US" dirty="0" smtClean="0"/>
              <a:t> Corps) to attack center of Union line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Preceded by major artillery barrage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General Longstreet to plan and lead attack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J.E.B. Stuart’s Cavalry in rear of Union line to support a breakthrough</a:t>
            </a:r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 Lee’s Plan for the 3</a:t>
            </a:r>
            <a:r>
              <a:rPr lang="en-US" baseline="30000" dirty="0" smtClean="0"/>
              <a:t>rd</a:t>
            </a:r>
            <a:r>
              <a:rPr lang="en-US" dirty="0" smtClean="0"/>
              <a:t> Days Battle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CF09242009_00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2067" y="1524000"/>
            <a:ext cx="3519866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Ewell’s</a:t>
            </a:r>
            <a:r>
              <a:rPr lang="en-US" dirty="0" smtClean="0"/>
              <a:t> Attack on Lower Culp’s Hill Morning of July 3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5333</TotalTime>
  <Words>723</Words>
  <Application>Microsoft Office PowerPoint</Application>
  <PresentationFormat>On-screen Show (4:3)</PresentationFormat>
  <Paragraphs>137</Paragraphs>
  <Slides>45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Paper</vt:lpstr>
      <vt:lpstr>Pickett’s Charge R. Lawrence Comstock SBCWRT October  27, 2009</vt:lpstr>
      <vt:lpstr>Overall View of the Three-Day Battle of Gettysburg</vt:lpstr>
      <vt:lpstr>End of Second Days Fighting</vt:lpstr>
      <vt:lpstr>Devil’s Den from Little Round Top</vt:lpstr>
      <vt:lpstr>Wright’s Brigade (Anderson’s Division, Hills Corps) Breached Union Line</vt:lpstr>
      <vt:lpstr>The Status of the Army of Northern Virginia at end of Second Days Battle</vt:lpstr>
      <vt:lpstr>General Lee’s Alternatives for the Third Day</vt:lpstr>
      <vt:lpstr>General Lee’s Plan for the 3rd Days Battle</vt:lpstr>
      <vt:lpstr>Ewell’s Attack on Lower Culp’s Hill Morning of July 3</vt:lpstr>
      <vt:lpstr>Pickett, Pettigrew and Trimble Divisions Form for the Charge</vt:lpstr>
      <vt:lpstr>Spangler’s Lane-Separates Garnett and Kemper Brigades</vt:lpstr>
      <vt:lpstr>Point of Woods-Separates Pickett and Pettigrew Divisions</vt:lpstr>
      <vt:lpstr>Kemper’s Brigade Position in Swale</vt:lpstr>
      <vt:lpstr>General Longstreet and General Pickett</vt:lpstr>
      <vt:lpstr>General James Johnston Pettigrew</vt:lpstr>
      <vt:lpstr>General Isaac Trimble</vt:lpstr>
      <vt:lpstr>Brigades in Charge</vt:lpstr>
      <vt:lpstr>Confederate Artillery Barrage </vt:lpstr>
      <vt:lpstr>Colonel Alexander and General Longstreet Directing Artillery Barrage</vt:lpstr>
      <vt:lpstr>Union Artillery Response to Pickett’s Charge</vt:lpstr>
      <vt:lpstr>Union Artillery Positions</vt:lpstr>
      <vt:lpstr>McGilvery’s Battery Position viewed from Little Round Top</vt:lpstr>
      <vt:lpstr>Slide 23</vt:lpstr>
      <vt:lpstr>Pickett’s Charge Starts</vt:lpstr>
      <vt:lpstr>Brigadier General Henry Hunt-Chief of Artillery</vt:lpstr>
      <vt:lpstr>Emmitsburg Road Fences –a Major Obstacle</vt:lpstr>
      <vt:lpstr>Pickett Masses at Union Center</vt:lpstr>
      <vt:lpstr>Double Envelopment</vt:lpstr>
      <vt:lpstr>High- Water Mark</vt:lpstr>
      <vt:lpstr>The Angle</vt:lpstr>
      <vt:lpstr>Officer Casualties in Pickett’s Division</vt:lpstr>
      <vt:lpstr>High- Water Mark</vt:lpstr>
      <vt:lpstr>General Armistead at High- Water Mark</vt:lpstr>
      <vt:lpstr>General Garnett at High-Water Mark</vt:lpstr>
      <vt:lpstr>Cadmus Wilcox and David Lang’s Brigades Attack and are Repulsed</vt:lpstr>
      <vt:lpstr>Summary of Casualties in Battle of Gettysburg</vt:lpstr>
      <vt:lpstr>Reasons for Failure of Pickett’s Charge</vt:lpstr>
      <vt:lpstr>Brigadier General Henry Hunt-Chief of Artillery</vt:lpstr>
      <vt:lpstr>Maj. General Winfield Scott Hancock Commander of Center of Union Line</vt:lpstr>
      <vt:lpstr>Brig. Gen. Alexander Hays-Commander of Right Flank of 2nd Corps Line</vt:lpstr>
      <vt:lpstr>Brig. Gen. Alexander Webb-Brigade Commander in Center of Union Line</vt:lpstr>
      <vt:lpstr>Brig. Gen. George Stannard-Brigade Commander at Far Left Flank</vt:lpstr>
      <vt:lpstr>Slide 43</vt:lpstr>
      <vt:lpstr>Could Pickett’s Charge have Succeeded? </vt:lpstr>
      <vt:lpstr>General Lee’s Alternatives for the Third Day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Pickett’s Charge</dc:title>
  <dc:creator>Larry Comstock</dc:creator>
  <cp:lastModifiedBy>Larry Comstock</cp:lastModifiedBy>
  <cp:revision>263</cp:revision>
  <dcterms:created xsi:type="dcterms:W3CDTF">2009-07-16T00:03:58Z</dcterms:created>
  <dcterms:modified xsi:type="dcterms:W3CDTF">2009-10-20T23:07:37Z</dcterms:modified>
</cp:coreProperties>
</file>